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60" r:id="rId2"/>
    <p:sldMasterId id="2147483663" r:id="rId3"/>
  </p:sldMasterIdLst>
  <p:notesMasterIdLst>
    <p:notesMasterId r:id="rId19"/>
  </p:notesMasterIdLst>
  <p:sldIdLst>
    <p:sldId id="258" r:id="rId4"/>
    <p:sldId id="261" r:id="rId5"/>
    <p:sldId id="262" r:id="rId6"/>
    <p:sldId id="263" r:id="rId7"/>
    <p:sldId id="412" r:id="rId8"/>
    <p:sldId id="264" r:id="rId9"/>
    <p:sldId id="268" r:id="rId10"/>
    <p:sldId id="269" r:id="rId11"/>
    <p:sldId id="403" r:id="rId12"/>
    <p:sldId id="410" r:id="rId13"/>
    <p:sldId id="408" r:id="rId14"/>
    <p:sldId id="266" r:id="rId15"/>
    <p:sldId id="267" r:id="rId16"/>
    <p:sldId id="411" r:id="rId17"/>
    <p:sldId id="265" r:id="rId18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F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88" y="36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90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0296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62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4691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506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615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9131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 type="title">
  <p:cSld name="TITL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9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64" name="Google Shape;6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ctrTitle"/>
          </p:nvPr>
        </p:nvSpPr>
        <p:spPr>
          <a:xfrm>
            <a:off x="971550" y="2073831"/>
            <a:ext cx="613568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400"/>
              <a:buFont typeface="Arial"/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Круглый стол секции «»</a:t>
            </a:r>
          </a:p>
        </p:txBody>
      </p:sp>
      <p:sp>
        <p:nvSpPr>
          <p:cNvPr id="129" name="Google Shape;129;p19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Прокуровский Алексей Андреевич</a:t>
            </a:r>
            <a:endParaRPr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971550" y="3292475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Методист-преподаватель, Фирма «1С»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23">
            <a:extLst>
              <a:ext uri="{FF2B5EF4-FFF2-40B4-BE49-F238E27FC236}">
                <a16:creationId xmlns:a16="http://schemas.microsoft.com/office/drawing/2014/main" id="{2521C943-8286-4C1C-B9CA-73B0B4CFABBD}"/>
              </a:ext>
            </a:extLst>
          </p:cNvPr>
          <p:cNvSpPr/>
          <p:nvPr/>
        </p:nvSpPr>
        <p:spPr>
          <a:xfrm>
            <a:off x="667049" y="3929073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1</a:t>
            </a:r>
          </a:p>
        </p:txBody>
      </p:sp>
      <p:sp>
        <p:nvSpPr>
          <p:cNvPr id="14" name="Скругленный прямоугольник 23">
            <a:extLst>
              <a:ext uri="{FF2B5EF4-FFF2-40B4-BE49-F238E27FC236}">
                <a16:creationId xmlns:a16="http://schemas.microsoft.com/office/drawing/2014/main" id="{80C4A3E8-24BD-42BD-9050-482758FBC575}"/>
              </a:ext>
            </a:extLst>
          </p:cNvPr>
          <p:cNvSpPr/>
          <p:nvPr/>
        </p:nvSpPr>
        <p:spPr>
          <a:xfrm>
            <a:off x="667049" y="1062927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5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23">
            <a:extLst>
              <a:ext uri="{FF2B5EF4-FFF2-40B4-BE49-F238E27FC236}">
                <a16:creationId xmlns:a16="http://schemas.microsoft.com/office/drawing/2014/main" id="{33B20891-C994-4A03-B1F7-F1C03BF2EBB4}"/>
              </a:ext>
            </a:extLst>
          </p:cNvPr>
          <p:cNvSpPr/>
          <p:nvPr/>
        </p:nvSpPr>
        <p:spPr>
          <a:xfrm>
            <a:off x="668526" y="2496000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3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23">
            <a:extLst>
              <a:ext uri="{FF2B5EF4-FFF2-40B4-BE49-F238E27FC236}">
                <a16:creationId xmlns:a16="http://schemas.microsoft.com/office/drawing/2014/main" id="{09F8148E-E961-4644-9D11-11E3100947F5}"/>
              </a:ext>
            </a:extLst>
          </p:cNvPr>
          <p:cNvSpPr/>
          <p:nvPr/>
        </p:nvSpPr>
        <p:spPr>
          <a:xfrm>
            <a:off x="667049" y="1779463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4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23">
            <a:extLst>
              <a:ext uri="{FF2B5EF4-FFF2-40B4-BE49-F238E27FC236}">
                <a16:creationId xmlns:a16="http://schemas.microsoft.com/office/drawing/2014/main" id="{66991653-4415-49CE-90E8-E385D1DE4114}"/>
              </a:ext>
            </a:extLst>
          </p:cNvPr>
          <p:cNvSpPr/>
          <p:nvPr/>
        </p:nvSpPr>
        <p:spPr>
          <a:xfrm>
            <a:off x="667049" y="3212536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2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24">
            <a:extLst>
              <a:ext uri="{FF2B5EF4-FFF2-40B4-BE49-F238E27FC236}">
                <a16:creationId xmlns:a16="http://schemas.microsoft.com/office/drawing/2014/main" id="{8DE314BE-CF78-457F-A899-7A921B4C4E14}"/>
              </a:ext>
            </a:extLst>
          </p:cNvPr>
          <p:cNvSpPr/>
          <p:nvPr/>
        </p:nvSpPr>
        <p:spPr>
          <a:xfrm>
            <a:off x="2204749" y="1062927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20" name="Скругленный прямоугольник 23">
            <a:extLst>
              <a:ext uri="{FF2B5EF4-FFF2-40B4-BE49-F238E27FC236}">
                <a16:creationId xmlns:a16="http://schemas.microsoft.com/office/drawing/2014/main" id="{5E86579C-B38D-4843-B37F-E29AF67B25F0}"/>
              </a:ext>
            </a:extLst>
          </p:cNvPr>
          <p:cNvSpPr/>
          <p:nvPr/>
        </p:nvSpPr>
        <p:spPr>
          <a:xfrm>
            <a:off x="2528785" y="1152497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21" name="Скругленный прямоугольник 23">
            <a:extLst>
              <a:ext uri="{FF2B5EF4-FFF2-40B4-BE49-F238E27FC236}">
                <a16:creationId xmlns:a16="http://schemas.microsoft.com/office/drawing/2014/main" id="{CD10C329-C2B3-498F-B008-CC5A49376091}"/>
              </a:ext>
            </a:extLst>
          </p:cNvPr>
          <p:cNvSpPr/>
          <p:nvPr/>
        </p:nvSpPr>
        <p:spPr>
          <a:xfrm>
            <a:off x="3716917" y="1152497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Б</a:t>
            </a:r>
          </a:p>
        </p:txBody>
      </p:sp>
      <p:sp>
        <p:nvSpPr>
          <p:cNvPr id="22" name="Скругленный прямоугольник 23">
            <a:extLst>
              <a:ext uri="{FF2B5EF4-FFF2-40B4-BE49-F238E27FC236}">
                <a16:creationId xmlns:a16="http://schemas.microsoft.com/office/drawing/2014/main" id="{D3C3020D-A942-44C4-86D0-4C08B5B049E4}"/>
              </a:ext>
            </a:extLst>
          </p:cNvPr>
          <p:cNvSpPr/>
          <p:nvPr/>
        </p:nvSpPr>
        <p:spPr>
          <a:xfrm>
            <a:off x="4905049" y="1152497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19050">
            <a:solidFill>
              <a:srgbClr val="C00000">
                <a:alpha val="25000"/>
              </a:srgbClr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В</a:t>
            </a:r>
          </a:p>
        </p:txBody>
      </p:sp>
      <p:sp>
        <p:nvSpPr>
          <p:cNvPr id="27" name="Скругленный прямоугольник 24">
            <a:extLst>
              <a:ext uri="{FF2B5EF4-FFF2-40B4-BE49-F238E27FC236}">
                <a16:creationId xmlns:a16="http://schemas.microsoft.com/office/drawing/2014/main" id="{E271CE2B-F854-463E-959F-9E17DA2E6DD0}"/>
              </a:ext>
            </a:extLst>
          </p:cNvPr>
          <p:cNvSpPr/>
          <p:nvPr/>
        </p:nvSpPr>
        <p:spPr>
          <a:xfrm>
            <a:off x="2204749" y="1779463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28" name="Скругленный прямоугольник 23">
            <a:extLst>
              <a:ext uri="{FF2B5EF4-FFF2-40B4-BE49-F238E27FC236}">
                <a16:creationId xmlns:a16="http://schemas.microsoft.com/office/drawing/2014/main" id="{05D76DDA-B3E9-45BE-A6B0-4DCB2FB36041}"/>
              </a:ext>
            </a:extLst>
          </p:cNvPr>
          <p:cNvSpPr/>
          <p:nvPr/>
        </p:nvSpPr>
        <p:spPr>
          <a:xfrm>
            <a:off x="2528785" y="1869034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19050">
            <a:solidFill>
              <a:srgbClr val="C00000">
                <a:alpha val="25000"/>
              </a:srgbClr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А</a:t>
            </a:r>
          </a:p>
        </p:txBody>
      </p:sp>
      <p:sp>
        <p:nvSpPr>
          <p:cNvPr id="29" name="Скругленный прямоугольник 23">
            <a:extLst>
              <a:ext uri="{FF2B5EF4-FFF2-40B4-BE49-F238E27FC236}">
                <a16:creationId xmlns:a16="http://schemas.microsoft.com/office/drawing/2014/main" id="{CF8801E0-255F-427A-86BC-1C0AB785B988}"/>
              </a:ext>
            </a:extLst>
          </p:cNvPr>
          <p:cNvSpPr/>
          <p:nvPr/>
        </p:nvSpPr>
        <p:spPr>
          <a:xfrm>
            <a:off x="3716917" y="1869034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Б</a:t>
            </a:r>
          </a:p>
        </p:txBody>
      </p:sp>
      <p:sp>
        <p:nvSpPr>
          <p:cNvPr id="30" name="Скругленный прямоугольник 23">
            <a:extLst>
              <a:ext uri="{FF2B5EF4-FFF2-40B4-BE49-F238E27FC236}">
                <a16:creationId xmlns:a16="http://schemas.microsoft.com/office/drawing/2014/main" id="{434640DE-3A84-4029-8555-CF29D179251C}"/>
              </a:ext>
            </a:extLst>
          </p:cNvPr>
          <p:cNvSpPr/>
          <p:nvPr/>
        </p:nvSpPr>
        <p:spPr>
          <a:xfrm>
            <a:off x="4905049" y="1869034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В</a:t>
            </a:r>
          </a:p>
        </p:txBody>
      </p:sp>
      <p:sp>
        <p:nvSpPr>
          <p:cNvPr id="31" name="Скругленный прямоугольник 24">
            <a:extLst>
              <a:ext uri="{FF2B5EF4-FFF2-40B4-BE49-F238E27FC236}">
                <a16:creationId xmlns:a16="http://schemas.microsoft.com/office/drawing/2014/main" id="{C94A43F5-0B35-4562-B226-9FD2E7896206}"/>
              </a:ext>
            </a:extLst>
          </p:cNvPr>
          <p:cNvSpPr/>
          <p:nvPr/>
        </p:nvSpPr>
        <p:spPr>
          <a:xfrm>
            <a:off x="2204749" y="2499364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2" name="Скругленный прямоугольник 23">
            <a:extLst>
              <a:ext uri="{FF2B5EF4-FFF2-40B4-BE49-F238E27FC236}">
                <a16:creationId xmlns:a16="http://schemas.microsoft.com/office/drawing/2014/main" id="{9EA4EC6B-1D8C-405E-8905-4A1F0D69493C}"/>
              </a:ext>
            </a:extLst>
          </p:cNvPr>
          <p:cNvSpPr/>
          <p:nvPr/>
        </p:nvSpPr>
        <p:spPr>
          <a:xfrm>
            <a:off x="2528785" y="2588934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33" name="Скругленный прямоугольник 23">
            <a:extLst>
              <a:ext uri="{FF2B5EF4-FFF2-40B4-BE49-F238E27FC236}">
                <a16:creationId xmlns:a16="http://schemas.microsoft.com/office/drawing/2014/main" id="{9DE7EB94-30DB-4E64-8DF3-1531A8FF8CF0}"/>
              </a:ext>
            </a:extLst>
          </p:cNvPr>
          <p:cNvSpPr/>
          <p:nvPr/>
        </p:nvSpPr>
        <p:spPr>
          <a:xfrm>
            <a:off x="3716917" y="2588934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Б</a:t>
            </a:r>
          </a:p>
        </p:txBody>
      </p:sp>
      <p:sp>
        <p:nvSpPr>
          <p:cNvPr id="34" name="Скругленный прямоугольник 23">
            <a:extLst>
              <a:ext uri="{FF2B5EF4-FFF2-40B4-BE49-F238E27FC236}">
                <a16:creationId xmlns:a16="http://schemas.microsoft.com/office/drawing/2014/main" id="{25F8005C-1013-477D-A19C-5DEE7AD9C320}"/>
              </a:ext>
            </a:extLst>
          </p:cNvPr>
          <p:cNvSpPr/>
          <p:nvPr/>
        </p:nvSpPr>
        <p:spPr>
          <a:xfrm>
            <a:off x="4905049" y="2588934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19050">
            <a:solidFill>
              <a:srgbClr val="C00000">
                <a:alpha val="25000"/>
              </a:srgbClr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В</a:t>
            </a:r>
          </a:p>
        </p:txBody>
      </p:sp>
      <p:sp>
        <p:nvSpPr>
          <p:cNvPr id="35" name="Скругленный прямоугольник 24">
            <a:extLst>
              <a:ext uri="{FF2B5EF4-FFF2-40B4-BE49-F238E27FC236}">
                <a16:creationId xmlns:a16="http://schemas.microsoft.com/office/drawing/2014/main" id="{70EE3CB1-CDB5-427D-9148-E78126EF4C87}"/>
              </a:ext>
            </a:extLst>
          </p:cNvPr>
          <p:cNvSpPr/>
          <p:nvPr/>
        </p:nvSpPr>
        <p:spPr>
          <a:xfrm>
            <a:off x="2204749" y="3210755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6" name="Скругленный прямоугольник 23">
            <a:extLst>
              <a:ext uri="{FF2B5EF4-FFF2-40B4-BE49-F238E27FC236}">
                <a16:creationId xmlns:a16="http://schemas.microsoft.com/office/drawing/2014/main" id="{19620A8C-154D-49B6-81A9-55821FFDD719}"/>
              </a:ext>
            </a:extLst>
          </p:cNvPr>
          <p:cNvSpPr/>
          <p:nvPr/>
        </p:nvSpPr>
        <p:spPr>
          <a:xfrm>
            <a:off x="2528785" y="3300325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19050">
            <a:solidFill>
              <a:srgbClr val="C00000">
                <a:alpha val="25000"/>
              </a:srgbClr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А</a:t>
            </a:r>
          </a:p>
        </p:txBody>
      </p:sp>
      <p:sp>
        <p:nvSpPr>
          <p:cNvPr id="37" name="Скругленный прямоугольник 23">
            <a:extLst>
              <a:ext uri="{FF2B5EF4-FFF2-40B4-BE49-F238E27FC236}">
                <a16:creationId xmlns:a16="http://schemas.microsoft.com/office/drawing/2014/main" id="{7E20DEEB-26E0-4B85-AE05-6344B854B4DA}"/>
              </a:ext>
            </a:extLst>
          </p:cNvPr>
          <p:cNvSpPr/>
          <p:nvPr/>
        </p:nvSpPr>
        <p:spPr>
          <a:xfrm>
            <a:off x="3716917" y="3300325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Б</a:t>
            </a:r>
          </a:p>
        </p:txBody>
      </p:sp>
      <p:sp>
        <p:nvSpPr>
          <p:cNvPr id="38" name="Скругленный прямоугольник 23">
            <a:extLst>
              <a:ext uri="{FF2B5EF4-FFF2-40B4-BE49-F238E27FC236}">
                <a16:creationId xmlns:a16="http://schemas.microsoft.com/office/drawing/2014/main" id="{43C8148E-6413-454C-AEBE-0C6B816E84E3}"/>
              </a:ext>
            </a:extLst>
          </p:cNvPr>
          <p:cNvSpPr/>
          <p:nvPr/>
        </p:nvSpPr>
        <p:spPr>
          <a:xfrm>
            <a:off x="4905049" y="3300325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19050">
            <a:solidFill>
              <a:srgbClr val="C00000">
                <a:alpha val="25000"/>
              </a:srgbClr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В</a:t>
            </a:r>
          </a:p>
        </p:txBody>
      </p:sp>
      <p:sp>
        <p:nvSpPr>
          <p:cNvPr id="39" name="Скругленный прямоугольник 24">
            <a:extLst>
              <a:ext uri="{FF2B5EF4-FFF2-40B4-BE49-F238E27FC236}">
                <a16:creationId xmlns:a16="http://schemas.microsoft.com/office/drawing/2014/main" id="{0DA37C08-E2F8-45F9-BB64-2210BDF54603}"/>
              </a:ext>
            </a:extLst>
          </p:cNvPr>
          <p:cNvSpPr/>
          <p:nvPr/>
        </p:nvSpPr>
        <p:spPr>
          <a:xfrm>
            <a:off x="2204749" y="3929073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40" name="Скругленный прямоугольник 23">
            <a:extLst>
              <a:ext uri="{FF2B5EF4-FFF2-40B4-BE49-F238E27FC236}">
                <a16:creationId xmlns:a16="http://schemas.microsoft.com/office/drawing/2014/main" id="{CB621112-9620-4822-B1C3-3EF5BE6558C0}"/>
              </a:ext>
            </a:extLst>
          </p:cNvPr>
          <p:cNvSpPr/>
          <p:nvPr/>
        </p:nvSpPr>
        <p:spPr>
          <a:xfrm>
            <a:off x="2528785" y="4018643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А</a:t>
            </a:r>
          </a:p>
        </p:txBody>
      </p:sp>
      <p:sp>
        <p:nvSpPr>
          <p:cNvPr id="41" name="Скругленный прямоугольник 23">
            <a:extLst>
              <a:ext uri="{FF2B5EF4-FFF2-40B4-BE49-F238E27FC236}">
                <a16:creationId xmlns:a16="http://schemas.microsoft.com/office/drawing/2014/main" id="{DD0BC457-0080-4A07-B646-36AECF6F48A5}"/>
              </a:ext>
            </a:extLst>
          </p:cNvPr>
          <p:cNvSpPr/>
          <p:nvPr/>
        </p:nvSpPr>
        <p:spPr>
          <a:xfrm>
            <a:off x="3716917" y="4018643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Б</a:t>
            </a:r>
          </a:p>
        </p:txBody>
      </p:sp>
      <p:sp>
        <p:nvSpPr>
          <p:cNvPr id="42" name="Скругленный прямоугольник 23">
            <a:extLst>
              <a:ext uri="{FF2B5EF4-FFF2-40B4-BE49-F238E27FC236}">
                <a16:creationId xmlns:a16="http://schemas.microsoft.com/office/drawing/2014/main" id="{0D2BB49A-6ECF-422F-B5B7-1CBDBE0A8E90}"/>
              </a:ext>
            </a:extLst>
          </p:cNvPr>
          <p:cNvSpPr/>
          <p:nvPr/>
        </p:nvSpPr>
        <p:spPr>
          <a:xfrm>
            <a:off x="4905049" y="4018643"/>
            <a:ext cx="918102" cy="289580"/>
          </a:xfrm>
          <a:prstGeom prst="roundRect">
            <a:avLst/>
          </a:prstGeom>
          <a:solidFill>
            <a:srgbClr val="FFC000">
              <a:alpha val="25000"/>
            </a:srgbClr>
          </a:solidFill>
          <a:ln w="38100">
            <a:solidFill>
              <a:srgbClr val="C00000">
                <a:alpha val="25000"/>
              </a:srgbClr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>
                    <a:lumMod val="65000"/>
                  </a:schemeClr>
                </a:solidFill>
              </a:rPr>
              <a:t>Файл В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B2B6E784-E4B4-4669-A60E-15BBACA5124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6147187" y="2013824"/>
            <a:ext cx="973088" cy="716535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0B44483-E331-47F0-9272-2133E0AC280E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6147187" y="2730361"/>
            <a:ext cx="973088" cy="336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D780937-3E83-4834-A9CA-9FF7500F907B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47187" y="1297288"/>
            <a:ext cx="973088" cy="1433072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6952F8B2-C538-4D9D-B67F-4E440EC22AC1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6147187" y="2730360"/>
            <a:ext cx="973088" cy="71475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E8C988BE-FC17-4928-A17B-7834ED5B212D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6147187" y="2733725"/>
            <a:ext cx="973088" cy="1429709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24">
            <a:extLst>
              <a:ext uri="{FF2B5EF4-FFF2-40B4-BE49-F238E27FC236}">
                <a16:creationId xmlns:a16="http://schemas.microsoft.com/office/drawing/2014/main" id="{2048F11D-CA16-428A-91CA-C6617AAF5FB5}"/>
              </a:ext>
            </a:extLst>
          </p:cNvPr>
          <p:cNvSpPr/>
          <p:nvPr/>
        </p:nvSpPr>
        <p:spPr>
          <a:xfrm>
            <a:off x="7125952" y="2496000"/>
            <a:ext cx="1190960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Коммиты</a:t>
            </a:r>
          </a:p>
        </p:txBody>
      </p:sp>
      <p:sp>
        <p:nvSpPr>
          <p:cNvPr id="43" name="Google Shape;187;p25">
            <a:extLst>
              <a:ext uri="{FF2B5EF4-FFF2-40B4-BE49-F238E27FC236}">
                <a16:creationId xmlns:a16="http://schemas.microsoft.com/office/drawing/2014/main" id="{10C1B990-777C-461F-A21E-4946771A4D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Git. </a:t>
            </a:r>
            <a:r>
              <a:rPr lang="ru-RU" dirty="0"/>
              <a:t>Основной принцип хранения </a:t>
            </a:r>
          </a:p>
        </p:txBody>
      </p:sp>
      <p:sp>
        <p:nvSpPr>
          <p:cNvPr id="46" name="Google Shape;191;p25">
            <a:extLst>
              <a:ext uri="{FF2B5EF4-FFF2-40B4-BE49-F238E27FC236}">
                <a16:creationId xmlns:a16="http://schemas.microsoft.com/office/drawing/2014/main" id="{DA72F9E7-4AE5-4BBF-ABB8-7C76BAFF4B59}"/>
              </a:ext>
            </a:extLst>
          </p:cNvPr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47" name="Google Shape;192;p25">
            <a:extLst>
              <a:ext uri="{FF2B5EF4-FFF2-40B4-BE49-F238E27FC236}">
                <a16:creationId xmlns:a16="http://schemas.microsoft.com/office/drawing/2014/main" id="{567C913B-1984-4607-8FFA-AFC8B5B06CEA}"/>
              </a:ext>
            </a:extLst>
          </p:cNvPr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8" name="Google Shape;193;p25">
            <a:extLst>
              <a:ext uri="{FF2B5EF4-FFF2-40B4-BE49-F238E27FC236}">
                <a16:creationId xmlns:a16="http://schemas.microsoft.com/office/drawing/2014/main" id="{C2B69CB5-7AAC-45E7-ADEE-A36F39A3A72A}"/>
              </a:ext>
            </a:extLst>
          </p:cNvPr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79046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A5950D1-CE25-4404-98EF-0DE96BC6DBCC}"/>
              </a:ext>
            </a:extLst>
          </p:cNvPr>
          <p:cNvCxnSpPr>
            <a:cxnSpLocks/>
            <a:endCxn id="34" idx="4"/>
          </p:cNvCxnSpPr>
          <p:nvPr/>
        </p:nvCxnSpPr>
        <p:spPr>
          <a:xfrm flipH="1">
            <a:off x="4519991" y="1098282"/>
            <a:ext cx="7715" cy="3046430"/>
          </a:xfrm>
          <a:prstGeom prst="line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: фигура 32">
            <a:extLst>
              <a:ext uri="{FF2B5EF4-FFF2-40B4-BE49-F238E27FC236}">
                <a16:creationId xmlns:a16="http://schemas.microsoft.com/office/drawing/2014/main" id="{4EAEA62F-F2CC-4CF4-A846-68D4F7F35AB5}"/>
              </a:ext>
            </a:extLst>
          </p:cNvPr>
          <p:cNvSpPr/>
          <p:nvPr/>
        </p:nvSpPr>
        <p:spPr>
          <a:xfrm>
            <a:off x="1179335" y="3110037"/>
            <a:ext cx="3340656" cy="1020587"/>
          </a:xfrm>
          <a:custGeom>
            <a:avLst/>
            <a:gdLst>
              <a:gd name="connsiteX0" fmla="*/ 14135 w 3867043"/>
              <a:gd name="connsiteY0" fmla="*/ 0 h 2556769"/>
              <a:gd name="connsiteX1" fmla="*/ 342608 w 3867043"/>
              <a:gd name="connsiteY1" fmla="*/ 1118587 h 2556769"/>
              <a:gd name="connsiteX2" fmla="*/ 2313451 w 3867043"/>
              <a:gd name="connsiteY2" fmla="*/ 1349406 h 2556769"/>
              <a:gd name="connsiteX3" fmla="*/ 3458670 w 3867043"/>
              <a:gd name="connsiteY3" fmla="*/ 1509204 h 2556769"/>
              <a:gd name="connsiteX4" fmla="*/ 3867043 w 3867043"/>
              <a:gd name="connsiteY4" fmla="*/ 2556769 h 25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043" h="2556769">
                <a:moveTo>
                  <a:pt x="14135" y="0"/>
                </a:moveTo>
                <a:cubicBezTo>
                  <a:pt x="-13238" y="446843"/>
                  <a:pt x="-40611" y="893686"/>
                  <a:pt x="342608" y="1118587"/>
                </a:cubicBezTo>
                <a:cubicBezTo>
                  <a:pt x="725827" y="1343488"/>
                  <a:pt x="1794107" y="1284303"/>
                  <a:pt x="2313451" y="1349406"/>
                </a:cubicBezTo>
                <a:cubicBezTo>
                  <a:pt x="2832795" y="1414509"/>
                  <a:pt x="3199738" y="1307977"/>
                  <a:pt x="3458670" y="1509204"/>
                </a:cubicBezTo>
                <a:cubicBezTo>
                  <a:pt x="3717602" y="1710431"/>
                  <a:pt x="3791583" y="2362940"/>
                  <a:pt x="3867043" y="2556769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id="{54606451-9A8A-4F5B-BF69-4A733290DB9A}"/>
              </a:ext>
            </a:extLst>
          </p:cNvPr>
          <p:cNvSpPr/>
          <p:nvPr/>
        </p:nvSpPr>
        <p:spPr>
          <a:xfrm flipH="1">
            <a:off x="4519992" y="3086685"/>
            <a:ext cx="2926153" cy="1058027"/>
          </a:xfrm>
          <a:custGeom>
            <a:avLst/>
            <a:gdLst>
              <a:gd name="connsiteX0" fmla="*/ 14135 w 3867043"/>
              <a:gd name="connsiteY0" fmla="*/ 0 h 2556769"/>
              <a:gd name="connsiteX1" fmla="*/ 342608 w 3867043"/>
              <a:gd name="connsiteY1" fmla="*/ 1118587 h 2556769"/>
              <a:gd name="connsiteX2" fmla="*/ 2313451 w 3867043"/>
              <a:gd name="connsiteY2" fmla="*/ 1349406 h 2556769"/>
              <a:gd name="connsiteX3" fmla="*/ 3458670 w 3867043"/>
              <a:gd name="connsiteY3" fmla="*/ 1509204 h 2556769"/>
              <a:gd name="connsiteX4" fmla="*/ 3867043 w 3867043"/>
              <a:gd name="connsiteY4" fmla="*/ 2556769 h 25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043" h="2556769">
                <a:moveTo>
                  <a:pt x="14135" y="0"/>
                </a:moveTo>
                <a:cubicBezTo>
                  <a:pt x="-13238" y="446843"/>
                  <a:pt x="-40611" y="893686"/>
                  <a:pt x="342608" y="1118587"/>
                </a:cubicBezTo>
                <a:cubicBezTo>
                  <a:pt x="725827" y="1343488"/>
                  <a:pt x="1794107" y="1284303"/>
                  <a:pt x="2313451" y="1349406"/>
                </a:cubicBezTo>
                <a:cubicBezTo>
                  <a:pt x="2832795" y="1414509"/>
                  <a:pt x="3199738" y="1307977"/>
                  <a:pt x="3458670" y="1509204"/>
                </a:cubicBezTo>
                <a:cubicBezTo>
                  <a:pt x="3717602" y="1710431"/>
                  <a:pt x="3791583" y="2362940"/>
                  <a:pt x="3867043" y="2556769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7CF0CAB2-1567-4ECF-B71F-785D35FD0509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191545" y="1660436"/>
            <a:ext cx="7715" cy="1449601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: фигура 47">
            <a:extLst>
              <a:ext uri="{FF2B5EF4-FFF2-40B4-BE49-F238E27FC236}">
                <a16:creationId xmlns:a16="http://schemas.microsoft.com/office/drawing/2014/main" id="{AC955B35-4492-4B24-9702-226F6C93F5CF}"/>
              </a:ext>
            </a:extLst>
          </p:cNvPr>
          <p:cNvSpPr/>
          <p:nvPr/>
        </p:nvSpPr>
        <p:spPr>
          <a:xfrm flipV="1">
            <a:off x="1187049" y="1098282"/>
            <a:ext cx="3340656" cy="562154"/>
          </a:xfrm>
          <a:custGeom>
            <a:avLst/>
            <a:gdLst>
              <a:gd name="connsiteX0" fmla="*/ 14135 w 3867043"/>
              <a:gd name="connsiteY0" fmla="*/ 0 h 2556769"/>
              <a:gd name="connsiteX1" fmla="*/ 342608 w 3867043"/>
              <a:gd name="connsiteY1" fmla="*/ 1118587 h 2556769"/>
              <a:gd name="connsiteX2" fmla="*/ 2313451 w 3867043"/>
              <a:gd name="connsiteY2" fmla="*/ 1349406 h 2556769"/>
              <a:gd name="connsiteX3" fmla="*/ 3458670 w 3867043"/>
              <a:gd name="connsiteY3" fmla="*/ 1509204 h 2556769"/>
              <a:gd name="connsiteX4" fmla="*/ 3867043 w 3867043"/>
              <a:gd name="connsiteY4" fmla="*/ 2556769 h 25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043" h="2556769">
                <a:moveTo>
                  <a:pt x="14135" y="0"/>
                </a:moveTo>
                <a:cubicBezTo>
                  <a:pt x="-13238" y="446843"/>
                  <a:pt x="-40611" y="893686"/>
                  <a:pt x="342608" y="1118587"/>
                </a:cubicBezTo>
                <a:cubicBezTo>
                  <a:pt x="725827" y="1343488"/>
                  <a:pt x="1794107" y="1284303"/>
                  <a:pt x="2313451" y="1349406"/>
                </a:cubicBezTo>
                <a:cubicBezTo>
                  <a:pt x="2832795" y="1414509"/>
                  <a:pt x="3199738" y="1307977"/>
                  <a:pt x="3458670" y="1509204"/>
                </a:cubicBezTo>
                <a:cubicBezTo>
                  <a:pt x="3717602" y="1710431"/>
                  <a:pt x="3791583" y="2362940"/>
                  <a:pt x="3867043" y="2556769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881CE44-4005-4589-BE42-47235E045A01}"/>
              </a:ext>
            </a:extLst>
          </p:cNvPr>
          <p:cNvCxnSpPr>
            <a:cxnSpLocks/>
          </p:cNvCxnSpPr>
          <p:nvPr/>
        </p:nvCxnSpPr>
        <p:spPr>
          <a:xfrm>
            <a:off x="7438430" y="2524532"/>
            <a:ext cx="0" cy="555682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E714B128-077A-419F-B005-1B67EE9D6ED6}"/>
              </a:ext>
            </a:extLst>
          </p:cNvPr>
          <p:cNvCxnSpPr>
            <a:cxnSpLocks/>
          </p:cNvCxnSpPr>
          <p:nvPr/>
        </p:nvCxnSpPr>
        <p:spPr>
          <a:xfrm>
            <a:off x="7438430" y="1968851"/>
            <a:ext cx="0" cy="555682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A2AEF722-874B-47C4-9EE2-DEB1C39D9784}"/>
              </a:ext>
            </a:extLst>
          </p:cNvPr>
          <p:cNvCxnSpPr>
            <a:cxnSpLocks/>
          </p:cNvCxnSpPr>
          <p:nvPr/>
        </p:nvCxnSpPr>
        <p:spPr>
          <a:xfrm>
            <a:off x="7434265" y="1379359"/>
            <a:ext cx="0" cy="589491"/>
          </a:xfrm>
          <a:prstGeom prst="line">
            <a:avLst/>
          </a:prstGeom>
          <a:ln w="571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438441C-0196-493F-A4C3-547F1F319151}"/>
              </a:ext>
            </a:extLst>
          </p:cNvPr>
          <p:cNvSpPr txBox="1"/>
          <p:nvPr/>
        </p:nvSpPr>
        <p:spPr>
          <a:xfrm>
            <a:off x="3709902" y="2359494"/>
            <a:ext cx="18368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n-lt"/>
              </a:rPr>
              <a:t>Ветка</a:t>
            </a:r>
            <a:r>
              <a:rPr lang="en-US" dirty="0">
                <a:latin typeface="+mn-lt"/>
              </a:rPr>
              <a:t>   </a:t>
            </a:r>
            <a:r>
              <a:rPr lang="ru-RU" dirty="0">
                <a:latin typeface="+mn-lt"/>
              </a:rPr>
              <a:t> «</a:t>
            </a:r>
            <a:r>
              <a:rPr lang="en-US" dirty="0">
                <a:latin typeface="+mn-lt"/>
              </a:rPr>
              <a:t>master</a:t>
            </a:r>
            <a:r>
              <a:rPr lang="ru-RU" dirty="0">
                <a:latin typeface="+mn-lt"/>
              </a:rPr>
              <a:t>»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39B8C3-DB50-47B5-86A3-8CFA6691A9DD}"/>
              </a:ext>
            </a:extLst>
          </p:cNvPr>
          <p:cNvSpPr txBox="1"/>
          <p:nvPr/>
        </p:nvSpPr>
        <p:spPr>
          <a:xfrm>
            <a:off x="4490468" y="3976158"/>
            <a:ext cx="18368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n-lt"/>
              </a:rPr>
              <a:t>Релиз 1.10.12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955BC4D-D028-483B-91D0-3E7283C7A613}"/>
              </a:ext>
            </a:extLst>
          </p:cNvPr>
          <p:cNvSpPr txBox="1"/>
          <p:nvPr/>
        </p:nvSpPr>
        <p:spPr>
          <a:xfrm>
            <a:off x="4490468" y="956547"/>
            <a:ext cx="18368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n-lt"/>
              </a:rPr>
              <a:t>Релиз 1.10.13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477E51-7E53-4CF1-8F63-B3E099FD827D}"/>
              </a:ext>
            </a:extLst>
          </p:cNvPr>
          <p:cNvSpPr txBox="1"/>
          <p:nvPr/>
        </p:nvSpPr>
        <p:spPr>
          <a:xfrm>
            <a:off x="6583654" y="2359494"/>
            <a:ext cx="18368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n-lt"/>
              </a:rPr>
              <a:t>Ветка </a:t>
            </a:r>
            <a:r>
              <a:rPr lang="en-US" dirty="0">
                <a:latin typeface="+mn-lt"/>
              </a:rPr>
              <a:t>      </a:t>
            </a:r>
            <a:r>
              <a:rPr lang="ru-RU" dirty="0">
                <a:latin typeface="+mn-lt"/>
              </a:rPr>
              <a:t>«</a:t>
            </a:r>
            <a:r>
              <a:rPr lang="en-US" dirty="0" err="1">
                <a:latin typeface="+mn-lt"/>
              </a:rPr>
              <a:t>featch</a:t>
            </a:r>
            <a:r>
              <a:rPr lang="ru-RU" dirty="0">
                <a:latin typeface="+mn-lt"/>
              </a:rPr>
              <a:t>»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7F40C3-EF3A-4FB2-8E3A-DE542F4D5846}"/>
              </a:ext>
            </a:extLst>
          </p:cNvPr>
          <p:cNvSpPr txBox="1"/>
          <p:nvPr/>
        </p:nvSpPr>
        <p:spPr>
          <a:xfrm>
            <a:off x="403448" y="2364170"/>
            <a:ext cx="18368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+mn-lt"/>
              </a:rPr>
              <a:t>Ветка </a:t>
            </a:r>
            <a:r>
              <a:rPr lang="en-US" dirty="0">
                <a:latin typeface="+mn-lt"/>
              </a:rPr>
              <a:t>    </a:t>
            </a:r>
            <a:r>
              <a:rPr lang="ru-RU" dirty="0">
                <a:latin typeface="+mn-lt"/>
              </a:rPr>
              <a:t>«</a:t>
            </a:r>
            <a:r>
              <a:rPr lang="en-US" dirty="0" err="1">
                <a:latin typeface="+mn-lt"/>
              </a:rPr>
              <a:t>bug_fix</a:t>
            </a:r>
            <a:r>
              <a:rPr lang="ru-RU" dirty="0">
                <a:latin typeface="+mn-lt"/>
              </a:rPr>
              <a:t>»</a:t>
            </a:r>
          </a:p>
        </p:txBody>
      </p:sp>
      <p:sp>
        <p:nvSpPr>
          <p:cNvPr id="20" name="Google Shape;187;p25">
            <a:extLst>
              <a:ext uri="{FF2B5EF4-FFF2-40B4-BE49-F238E27FC236}">
                <a16:creationId xmlns:a16="http://schemas.microsoft.com/office/drawing/2014/main" id="{8637A377-4551-467A-A481-3AF7340800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GIT. </a:t>
            </a:r>
            <a:r>
              <a:rPr lang="ru-RU" dirty="0"/>
              <a:t>Механизм веток</a:t>
            </a:r>
          </a:p>
        </p:txBody>
      </p:sp>
      <p:sp>
        <p:nvSpPr>
          <p:cNvPr id="23" name="Google Shape;191;p25">
            <a:extLst>
              <a:ext uri="{FF2B5EF4-FFF2-40B4-BE49-F238E27FC236}">
                <a16:creationId xmlns:a16="http://schemas.microsoft.com/office/drawing/2014/main" id="{ADF30487-EEEB-43CC-A434-AC14EA692E52}"/>
              </a:ext>
            </a:extLst>
          </p:cNvPr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24" name="Google Shape;192;p25">
            <a:extLst>
              <a:ext uri="{FF2B5EF4-FFF2-40B4-BE49-F238E27FC236}">
                <a16:creationId xmlns:a16="http://schemas.microsoft.com/office/drawing/2014/main" id="{333CB4F4-A3D2-4E74-889A-DDB951896E51}"/>
              </a:ext>
            </a:extLst>
          </p:cNvPr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5" name="Google Shape;193;p25">
            <a:extLst>
              <a:ext uri="{FF2B5EF4-FFF2-40B4-BE49-F238E27FC236}">
                <a16:creationId xmlns:a16="http://schemas.microsoft.com/office/drawing/2014/main" id="{46F0B2C0-A83A-4329-A0D9-329937C41D78}"/>
              </a:ext>
            </a:extLst>
          </p:cNvPr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3329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8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556164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1C:EDT </a:t>
            </a: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является клиентом для подключения к </a:t>
            </a: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-репозиторию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локального репозитория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Возможность подключения к удаленному репозиторию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Каждую ветку можно связать с отдельной ИБ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Групповая разработка в </a:t>
            </a:r>
            <a:r>
              <a:rPr lang="en-US" dirty="0"/>
              <a:t>GIT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pic>
        <p:nvPicPr>
          <p:cNvPr id="14" name="Picture 2" descr="https://edt.1c.ru/docs/intro/pic/036.png">
            <a:extLst>
              <a:ext uri="{FF2B5EF4-FFF2-40B4-BE49-F238E27FC236}">
                <a16:creationId xmlns:a16="http://schemas.microsoft.com/office/drawing/2014/main" id="{53AF0C82-68E9-48DC-86F7-0E68BB955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62" y="1924261"/>
            <a:ext cx="2368327" cy="132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">
            <a:extLst>
              <a:ext uri="{FF2B5EF4-FFF2-40B4-BE49-F238E27FC236}">
                <a16:creationId xmlns:a16="http://schemas.microsoft.com/office/drawing/2014/main" id="{47DDE4CD-68A7-40C4-95F0-9C72C8139A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18"/>
          <a:stretch>
            <a:fillRect/>
          </a:stretch>
        </p:blipFill>
        <p:spPr bwMode="auto">
          <a:xfrm>
            <a:off x="5975461" y="3470249"/>
            <a:ext cx="2368327" cy="97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343F0A5-251B-4FE2-98A8-3E167FF91B6C}"/>
              </a:ext>
            </a:extLst>
          </p:cNvPr>
          <p:cNvSpPr/>
          <p:nvPr/>
        </p:nvSpPr>
        <p:spPr>
          <a:xfrm>
            <a:off x="5975461" y="1934355"/>
            <a:ext cx="2368328" cy="132316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7E3E17E-05E8-4306-BBD4-47DFB3FC663C}"/>
              </a:ext>
            </a:extLst>
          </p:cNvPr>
          <p:cNvSpPr/>
          <p:nvPr/>
        </p:nvSpPr>
        <p:spPr>
          <a:xfrm>
            <a:off x="5975461" y="3470249"/>
            <a:ext cx="2368327" cy="97791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78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A7CB3471-7AD0-4B86-92C5-E4A4184967DC}"/>
              </a:ext>
            </a:extLst>
          </p:cNvPr>
          <p:cNvSpPr/>
          <p:nvPr/>
        </p:nvSpPr>
        <p:spPr>
          <a:xfrm>
            <a:off x="541551" y="3661320"/>
            <a:ext cx="637042" cy="5711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id="{96123515-4486-4724-9108-C5404998CC33}"/>
              </a:ext>
            </a:extLst>
          </p:cNvPr>
          <p:cNvSpPr/>
          <p:nvPr/>
        </p:nvSpPr>
        <p:spPr>
          <a:xfrm>
            <a:off x="541551" y="2855243"/>
            <a:ext cx="637042" cy="5711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0CCB9DAD-EE1A-4111-BAA6-FDFE4412378A}"/>
              </a:ext>
            </a:extLst>
          </p:cNvPr>
          <p:cNvSpPr/>
          <p:nvPr/>
        </p:nvSpPr>
        <p:spPr>
          <a:xfrm>
            <a:off x="541551" y="2239843"/>
            <a:ext cx="637042" cy="5711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альтернативный процесс 25">
            <a:extLst>
              <a:ext uri="{FF2B5EF4-FFF2-40B4-BE49-F238E27FC236}">
                <a16:creationId xmlns:a16="http://schemas.microsoft.com/office/drawing/2014/main" id="{2858FACE-A038-4292-8449-9C19888CA195}"/>
              </a:ext>
            </a:extLst>
          </p:cNvPr>
          <p:cNvSpPr/>
          <p:nvPr/>
        </p:nvSpPr>
        <p:spPr>
          <a:xfrm>
            <a:off x="541551" y="1433766"/>
            <a:ext cx="637042" cy="5711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альтернативный процесс 17">
            <a:extLst>
              <a:ext uri="{FF2B5EF4-FFF2-40B4-BE49-F238E27FC236}">
                <a16:creationId xmlns:a16="http://schemas.microsoft.com/office/drawing/2014/main" id="{E6CD7B94-1394-4E60-871C-11494B86E0AE}"/>
              </a:ext>
            </a:extLst>
          </p:cNvPr>
          <p:cNvSpPr/>
          <p:nvPr/>
        </p:nvSpPr>
        <p:spPr>
          <a:xfrm>
            <a:off x="2076164" y="3833908"/>
            <a:ext cx="908060" cy="45719"/>
          </a:xfrm>
          <a:prstGeom prst="flowChartAlternateProcess">
            <a:avLst/>
          </a:prstGeom>
          <a:solidFill>
            <a:srgbClr val="F1AF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66EEE27F-4390-4347-BC2D-980255CA44A0}"/>
              </a:ext>
            </a:extLst>
          </p:cNvPr>
          <p:cNvSpPr/>
          <p:nvPr/>
        </p:nvSpPr>
        <p:spPr>
          <a:xfrm>
            <a:off x="2076164" y="3129440"/>
            <a:ext cx="908060" cy="45719"/>
          </a:xfrm>
          <a:prstGeom prst="flowChartAlternateProcess">
            <a:avLst/>
          </a:prstGeom>
          <a:solidFill>
            <a:srgbClr val="F1AF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4C3A96A0-1E6A-4762-A73F-DBB2106BE60C}"/>
              </a:ext>
            </a:extLst>
          </p:cNvPr>
          <p:cNvSpPr/>
          <p:nvPr/>
        </p:nvSpPr>
        <p:spPr>
          <a:xfrm>
            <a:off x="2076164" y="2424972"/>
            <a:ext cx="908060" cy="45719"/>
          </a:xfrm>
          <a:prstGeom prst="flowChartAlternateProcess">
            <a:avLst/>
          </a:prstGeom>
          <a:solidFill>
            <a:srgbClr val="F1AF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альтернативный процесс 20">
            <a:extLst>
              <a:ext uri="{FF2B5EF4-FFF2-40B4-BE49-F238E27FC236}">
                <a16:creationId xmlns:a16="http://schemas.microsoft.com/office/drawing/2014/main" id="{92296F63-4A53-49D8-A097-3B690D1CE6D3}"/>
              </a:ext>
            </a:extLst>
          </p:cNvPr>
          <p:cNvSpPr/>
          <p:nvPr/>
        </p:nvSpPr>
        <p:spPr>
          <a:xfrm>
            <a:off x="2076164" y="1712277"/>
            <a:ext cx="908060" cy="45719"/>
          </a:xfrm>
          <a:prstGeom prst="flowChartAlternateProcess">
            <a:avLst/>
          </a:prstGeom>
          <a:solidFill>
            <a:srgbClr val="F1AF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Мониторинг успеваемости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65355D13-F048-4617-B91B-CF8DD3DEDEEE}"/>
              </a:ext>
            </a:extLst>
          </p:cNvPr>
          <p:cNvSpPr/>
          <p:nvPr/>
        </p:nvSpPr>
        <p:spPr>
          <a:xfrm>
            <a:off x="2076164" y="1040754"/>
            <a:ext cx="106326" cy="3289004"/>
          </a:xfrm>
          <a:prstGeom prst="flowChartAlternateProcess">
            <a:avLst/>
          </a:prstGeom>
          <a:solidFill>
            <a:srgbClr val="F1AF00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id="{00528F1F-CBE9-4103-B8B6-E5E1D93A1D32}"/>
              </a:ext>
            </a:extLst>
          </p:cNvPr>
          <p:cNvSpPr/>
          <p:nvPr/>
        </p:nvSpPr>
        <p:spPr>
          <a:xfrm>
            <a:off x="488388" y="1040754"/>
            <a:ext cx="106326" cy="328900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id="{A6D4EBAC-D069-40A1-BBC0-6DDA1AD99BEE}"/>
              </a:ext>
            </a:extLst>
          </p:cNvPr>
          <p:cNvSpPr/>
          <p:nvPr/>
        </p:nvSpPr>
        <p:spPr>
          <a:xfrm>
            <a:off x="3934958" y="1433766"/>
            <a:ext cx="637042" cy="5711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id="{27E25260-EF24-466A-8451-8A8C8787D9A7}"/>
              </a:ext>
            </a:extLst>
          </p:cNvPr>
          <p:cNvSpPr/>
          <p:nvPr/>
        </p:nvSpPr>
        <p:spPr>
          <a:xfrm>
            <a:off x="3881795" y="1040754"/>
            <a:ext cx="106326" cy="3289004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FAF5F04-682A-4EBB-A0CB-5AA10D300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527" y="2325166"/>
            <a:ext cx="2913984" cy="1415021"/>
          </a:xfrm>
          <a:prstGeom prst="rect">
            <a:avLst/>
          </a:prstGeom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1E968CD-BFA4-4EF0-B2DA-82752ECAD2D1}"/>
              </a:ext>
            </a:extLst>
          </p:cNvPr>
          <p:cNvSpPr/>
          <p:nvPr/>
        </p:nvSpPr>
        <p:spPr>
          <a:xfrm>
            <a:off x="5489526" y="2325165"/>
            <a:ext cx="2913983" cy="141502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77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18" grpId="0" animBg="1"/>
      <p:bldP spid="19" grpId="0" animBg="1"/>
      <p:bldP spid="20" grpId="0" animBg="1"/>
      <p:bldP spid="21" grpId="0" animBg="1"/>
      <p:bldP spid="4" grpId="0" animBg="1"/>
      <p:bldP spid="23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556164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 роликов про </a:t>
            </a: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EDT – </a:t>
            </a: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установки до развертывания собственного </a:t>
            </a:r>
            <a:r>
              <a:rPr lang="en-US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GIT-</a:t>
            </a: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сервера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Бесплатные ролики по </a:t>
            </a:r>
            <a:r>
              <a:rPr lang="en-US" dirty="0"/>
              <a:t>1C:EDT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4AACDE-8571-4EB1-9320-29A0ACDAD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053" y="1851660"/>
            <a:ext cx="2071527" cy="207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343F0A5-251B-4FE2-98A8-3E167FF91B6C}"/>
              </a:ext>
            </a:extLst>
          </p:cNvPr>
          <p:cNvSpPr/>
          <p:nvPr/>
        </p:nvSpPr>
        <p:spPr>
          <a:xfrm>
            <a:off x="6467879" y="1851661"/>
            <a:ext cx="2206563" cy="206719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940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1AF00"/>
                </a:solidFill>
              </a:rPr>
              <a:t>1C:EDT – </a:t>
            </a:r>
            <a:r>
              <a:rPr lang="ru-RU" dirty="0">
                <a:solidFill>
                  <a:srgbClr val="F1AF00"/>
                </a:solidFill>
              </a:rPr>
              <a:t>среда разработки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900004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27001" indent="0">
              <a:spcBef>
                <a:spcPts val="0"/>
              </a:spcBef>
              <a:buNone/>
            </a:pPr>
            <a:r>
              <a:rPr lang="ru-RU" dirty="0"/>
              <a:t>Среда разработки бизнес-приложений 1С</a:t>
            </a:r>
          </a:p>
          <a:p>
            <a:pPr marL="469901" indent="-342900" algn="just">
              <a:spcBef>
                <a:spcPts val="0"/>
              </a:spcBef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1" indent="-342900" algn="just">
              <a:spcBef>
                <a:spcPts val="0"/>
              </a:spcBef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поддержка современного стандарта разработки </a:t>
            </a:r>
            <a:b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бизнес-приложений 1С;</a:t>
            </a:r>
          </a:p>
          <a:p>
            <a:pPr marL="469901" indent="-342900" algn="just">
              <a:spcBef>
                <a:spcPts val="0"/>
              </a:spcBef>
            </a:pPr>
            <a:endParaRPr lang="ru-RU" sz="1400" dirty="0"/>
          </a:p>
          <a:p>
            <a:pPr marL="469901" indent="-342900" algn="just">
              <a:spcBef>
                <a:spcPts val="0"/>
              </a:spcBef>
            </a:pPr>
            <a:r>
              <a:rPr lang="ru-RU" sz="1400" dirty="0"/>
              <a:t>Большое количество вариаций отладки разрабатываемого ПО;</a:t>
            </a:r>
          </a:p>
          <a:p>
            <a:pPr marL="469901" indent="-342900" algn="just">
              <a:spcBef>
                <a:spcPts val="0"/>
              </a:spcBef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1" indent="-342900" algn="just">
              <a:spcBef>
                <a:spcPts val="0"/>
              </a:spcBef>
            </a:pPr>
            <a:r>
              <a:rPr lang="ru-RU" sz="1400" dirty="0"/>
              <a:t>Единое рабочее пространство;</a:t>
            </a:r>
          </a:p>
          <a:p>
            <a:pPr marL="469901" indent="-342900" algn="just">
              <a:spcBef>
                <a:spcPts val="0"/>
              </a:spcBef>
            </a:pP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1" indent="-342900" algn="just">
              <a:spcBef>
                <a:spcPts val="0"/>
              </a:spcBef>
            </a:pPr>
            <a:r>
              <a:rPr lang="ru-RU" sz="1400" dirty="0"/>
              <a:t>Расширяемая архитектура за счёт устанавливаемых плагинов.</a:t>
            </a:r>
            <a:endParaRPr lang="ru-RU"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BBE5298-720C-4E58-9A23-8DDE4F5B0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761" y="2227934"/>
            <a:ext cx="2669320" cy="175443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7D1003B-1134-4368-899B-1308D1EF640A}"/>
              </a:ext>
            </a:extLst>
          </p:cNvPr>
          <p:cNvSpPr/>
          <p:nvPr/>
        </p:nvSpPr>
        <p:spPr>
          <a:xfrm>
            <a:off x="6223854" y="2227935"/>
            <a:ext cx="2669320" cy="175443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Поддержка учебных версий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250825" y="1934089"/>
            <a:ext cx="3599708" cy="2355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12751" indent="-285750">
              <a:spcBef>
                <a:spcPts val="0"/>
              </a:spcBef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Поддерживаются актуальные релизы платформы 1С</a:t>
            </a:r>
          </a:p>
          <a:p>
            <a:pPr marL="412751" indent="-285750">
              <a:spcBef>
                <a:spcPts val="0"/>
              </a:spcBef>
            </a:pPr>
            <a:endParaRPr lang="ru-RU" sz="1400" dirty="0"/>
          </a:p>
          <a:p>
            <a:pPr marL="412751" indent="-285750">
              <a:spcBef>
                <a:spcPts val="0"/>
              </a:spcBef>
            </a:pPr>
            <a:r>
              <a:rPr lang="ru-RU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Есть возможность выбора учебной версии;</a:t>
            </a:r>
          </a:p>
          <a:p>
            <a:pPr marL="412751" indent="-285750">
              <a:spcBef>
                <a:spcPts val="0"/>
              </a:spcBef>
            </a:pPr>
            <a:endParaRPr lang="ru-RU" sz="1400" dirty="0"/>
          </a:p>
          <a:p>
            <a:pPr marL="412751" indent="-285750">
              <a:spcBef>
                <a:spcPts val="0"/>
              </a:spcBef>
            </a:pPr>
            <a:r>
              <a:rPr lang="ru-RU" sz="1400" dirty="0"/>
              <a:t>Бесшовный запуск приложений на разных версиях платформы;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D358FB-7F66-42FC-9F9D-16080EBC59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0894" b="31819"/>
          <a:stretch/>
        </p:blipFill>
        <p:spPr>
          <a:xfrm>
            <a:off x="3994888" y="1934090"/>
            <a:ext cx="4898287" cy="2355334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8B1B9E3-677A-4EB5-AC47-15906C8CCAD7}"/>
              </a:ext>
            </a:extLst>
          </p:cNvPr>
          <p:cNvSpPr/>
          <p:nvPr/>
        </p:nvSpPr>
        <p:spPr>
          <a:xfrm>
            <a:off x="3994887" y="1934088"/>
            <a:ext cx="4898287" cy="235533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80AD87C-CFBE-41ED-9EC5-7FF7B0B3E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474" y="1469475"/>
            <a:ext cx="2589112" cy="25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Google Shape;173;p24"/>
          <p:cNvSpPr txBox="1">
            <a:spLocks noGrp="1"/>
          </p:cNvSpPr>
          <p:nvPr>
            <p:ph type="body" idx="1"/>
          </p:nvPr>
        </p:nvSpPr>
        <p:spPr>
          <a:xfrm>
            <a:off x="614597" y="2375693"/>
            <a:ext cx="3772841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>
                <a:solidFill>
                  <a:srgbClr val="F1AF00"/>
                </a:solidFill>
              </a:rPr>
              <a:t>Заметки из зазеркалья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Актуальные новости новинок 1С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46D519B-3669-4D2C-B75A-E4E85C8EBEE9}"/>
              </a:ext>
            </a:extLst>
          </p:cNvPr>
          <p:cNvSpPr/>
          <p:nvPr/>
        </p:nvSpPr>
        <p:spPr>
          <a:xfrm>
            <a:off x="5044191" y="1451600"/>
            <a:ext cx="2610864" cy="264001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body" idx="1"/>
          </p:nvPr>
        </p:nvSpPr>
        <p:spPr>
          <a:xfrm>
            <a:off x="524657" y="2470638"/>
            <a:ext cx="5160363" cy="51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dirty="0"/>
              <a:t>Ссылка будет доступна МЕСЯЦ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Материалы секций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46D519B-3669-4D2C-B75A-E4E85C8EBEE9}"/>
              </a:ext>
            </a:extLst>
          </p:cNvPr>
          <p:cNvSpPr/>
          <p:nvPr/>
        </p:nvSpPr>
        <p:spPr>
          <a:xfrm>
            <a:off x="5906126" y="1489076"/>
            <a:ext cx="2610864" cy="264001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70494C3-1896-49F5-AE7F-6031D079D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39" y="1533370"/>
            <a:ext cx="2562694" cy="256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43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СИСТЕМА КОНТРОЛЯ ВЕРСИЙ</a:t>
            </a: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0F7DEC4-DA19-4E0C-A25C-DFC26C76A1D1}"/>
              </a:ext>
            </a:extLst>
          </p:cNvPr>
          <p:cNvGrpSpPr/>
          <p:nvPr/>
        </p:nvGrpSpPr>
        <p:grpSpPr>
          <a:xfrm>
            <a:off x="3587654" y="1866576"/>
            <a:ext cx="1156632" cy="1546596"/>
            <a:chOff x="1055791" y="3443941"/>
            <a:chExt cx="625576" cy="1377608"/>
          </a:xfrm>
        </p:grpSpPr>
        <p:cxnSp>
          <p:nvCxnSpPr>
            <p:cNvPr id="10" name="Straight Connector 34">
              <a:extLst>
                <a:ext uri="{FF2B5EF4-FFF2-40B4-BE49-F238E27FC236}">
                  <a16:creationId xmlns:a16="http://schemas.microsoft.com/office/drawing/2014/main" id="{508150EF-D685-4E08-9C3D-3B1C9CA1E5B2}"/>
                </a:ext>
              </a:extLst>
            </p:cNvPr>
            <p:cNvCxnSpPr>
              <a:cxnSpLocks/>
              <a:stCxn id="13" idx="3"/>
              <a:endCxn id="14" idx="1"/>
            </p:cNvCxnSpPr>
            <p:nvPr/>
          </p:nvCxnSpPr>
          <p:spPr>
            <a:xfrm flipV="1">
              <a:off x="1055791" y="3443941"/>
              <a:ext cx="625574" cy="707019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6">
              <a:extLst>
                <a:ext uri="{FF2B5EF4-FFF2-40B4-BE49-F238E27FC236}">
                  <a16:creationId xmlns:a16="http://schemas.microsoft.com/office/drawing/2014/main" id="{B8284F43-052E-4EA1-80F2-747D87240B89}"/>
                </a:ext>
              </a:extLst>
            </p:cNvPr>
            <p:cNvCxnSpPr>
              <a:cxnSpLocks/>
              <a:stCxn id="15" idx="1"/>
              <a:endCxn id="13" idx="3"/>
            </p:cNvCxnSpPr>
            <p:nvPr/>
          </p:nvCxnSpPr>
          <p:spPr>
            <a:xfrm flipH="1">
              <a:off x="1055792" y="4150961"/>
              <a:ext cx="625575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39">
              <a:extLst>
                <a:ext uri="{FF2B5EF4-FFF2-40B4-BE49-F238E27FC236}">
                  <a16:creationId xmlns:a16="http://schemas.microsoft.com/office/drawing/2014/main" id="{C7CAF556-81A3-4536-AC59-9A05DAE3FA9F}"/>
                </a:ext>
              </a:extLst>
            </p:cNvPr>
            <p:cNvCxnSpPr>
              <a:cxnSpLocks/>
              <a:stCxn id="16" idx="1"/>
              <a:endCxn id="13" idx="3"/>
            </p:cNvCxnSpPr>
            <p:nvPr/>
          </p:nvCxnSpPr>
          <p:spPr>
            <a:xfrm flipH="1" flipV="1">
              <a:off x="1055792" y="4150961"/>
              <a:ext cx="625574" cy="670588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Скругленный прямоугольник 6">
            <a:extLst>
              <a:ext uri="{FF2B5EF4-FFF2-40B4-BE49-F238E27FC236}">
                <a16:creationId xmlns:a16="http://schemas.microsoft.com/office/drawing/2014/main" id="{48B12C1C-C16D-426D-95AC-5FAA6AA00C24}"/>
              </a:ext>
            </a:extLst>
          </p:cNvPr>
          <p:cNvSpPr/>
          <p:nvPr/>
        </p:nvSpPr>
        <p:spPr>
          <a:xfrm>
            <a:off x="2207585" y="2475658"/>
            <a:ext cx="1380070" cy="3693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Файл</a:t>
            </a:r>
          </a:p>
        </p:txBody>
      </p:sp>
      <p:sp>
        <p:nvSpPr>
          <p:cNvPr id="14" name="Скругленный прямоугольник 9">
            <a:extLst>
              <a:ext uri="{FF2B5EF4-FFF2-40B4-BE49-F238E27FC236}">
                <a16:creationId xmlns:a16="http://schemas.microsoft.com/office/drawing/2014/main" id="{40209A90-8CC2-4019-9262-B44BAAC061A1}"/>
              </a:ext>
            </a:extLst>
          </p:cNvPr>
          <p:cNvSpPr/>
          <p:nvPr/>
        </p:nvSpPr>
        <p:spPr>
          <a:xfrm>
            <a:off x="4744283" y="1681911"/>
            <a:ext cx="1380070" cy="3693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Версия 3</a:t>
            </a:r>
          </a:p>
        </p:txBody>
      </p:sp>
      <p:sp>
        <p:nvSpPr>
          <p:cNvPr id="15" name="Скругленный прямоугольник 10">
            <a:extLst>
              <a:ext uri="{FF2B5EF4-FFF2-40B4-BE49-F238E27FC236}">
                <a16:creationId xmlns:a16="http://schemas.microsoft.com/office/drawing/2014/main" id="{F25EB0F7-4E7B-4481-851A-AC3D6DDD73ED}"/>
              </a:ext>
            </a:extLst>
          </p:cNvPr>
          <p:cNvSpPr/>
          <p:nvPr/>
        </p:nvSpPr>
        <p:spPr>
          <a:xfrm>
            <a:off x="4744284" y="2475658"/>
            <a:ext cx="1380070" cy="3693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Версия 2</a:t>
            </a:r>
          </a:p>
        </p:txBody>
      </p:sp>
      <p:sp>
        <p:nvSpPr>
          <p:cNvPr id="16" name="Скругленный прямоугольник 11">
            <a:extLst>
              <a:ext uri="{FF2B5EF4-FFF2-40B4-BE49-F238E27FC236}">
                <a16:creationId xmlns:a16="http://schemas.microsoft.com/office/drawing/2014/main" id="{03FDE84C-F395-42AF-97B2-C9D1D2E98B56}"/>
              </a:ext>
            </a:extLst>
          </p:cNvPr>
          <p:cNvSpPr/>
          <p:nvPr/>
        </p:nvSpPr>
        <p:spPr>
          <a:xfrm>
            <a:off x="4744283" y="3228505"/>
            <a:ext cx="1380070" cy="36933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Версия 1</a:t>
            </a: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7D438D54-7EEE-4414-AFF0-10A5F44BF2D8}"/>
              </a:ext>
            </a:extLst>
          </p:cNvPr>
          <p:cNvSpPr>
            <a:spLocks noChangeAspect="1"/>
          </p:cNvSpPr>
          <p:nvPr/>
        </p:nvSpPr>
        <p:spPr>
          <a:xfrm>
            <a:off x="1525530" y="2427238"/>
            <a:ext cx="457051" cy="454703"/>
          </a:xfrm>
          <a:prstGeom prst="ellipse">
            <a:avLst/>
          </a:prstGeom>
          <a:solidFill>
            <a:srgbClr val="FFC000"/>
          </a:solidFill>
          <a:ln w="635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cs typeface="Arial" pitchFamily="34" charset="0"/>
            </a:endParaRPr>
          </a:p>
        </p:txBody>
      </p:sp>
      <p:sp>
        <p:nvSpPr>
          <p:cNvPr id="18" name="Oval 21">
            <a:extLst>
              <a:ext uri="{FF2B5EF4-FFF2-40B4-BE49-F238E27FC236}">
                <a16:creationId xmlns:a16="http://schemas.microsoft.com/office/drawing/2014/main" id="{476FADB1-ED64-4761-BFA2-6A58949EC378}"/>
              </a:ext>
            </a:extLst>
          </p:cNvPr>
          <p:cNvSpPr>
            <a:spLocks noChangeAspect="1"/>
          </p:cNvSpPr>
          <p:nvPr/>
        </p:nvSpPr>
        <p:spPr>
          <a:xfrm>
            <a:off x="1558793" y="2458880"/>
            <a:ext cx="390183" cy="39142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ЦЕНТРАЛИЗОВАННЫЕ СКВ</a:t>
            </a: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02E9791-4945-4A30-9A06-B5BCE32FE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842" y="867568"/>
            <a:ext cx="4743914" cy="352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93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FB1AFC5-7873-42E9-9C40-2BCC64F26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491" y="922197"/>
            <a:ext cx="5905500" cy="3516485"/>
          </a:xfrm>
          <a:prstGeom prst="rect">
            <a:avLst/>
          </a:prstGeom>
        </p:spPr>
      </p:pic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ДЕЦЕНТРАЛИЗОВАННЫЕ</a:t>
            </a:r>
            <a:r>
              <a:rPr lang="ru-RU" sz="2400" b="1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 СКВ</a:t>
            </a: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7833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23">
            <a:extLst>
              <a:ext uri="{FF2B5EF4-FFF2-40B4-BE49-F238E27FC236}">
                <a16:creationId xmlns:a16="http://schemas.microsoft.com/office/drawing/2014/main" id="{2521C943-8286-4C1C-B9CA-73B0B4CFABBD}"/>
              </a:ext>
            </a:extLst>
          </p:cNvPr>
          <p:cNvSpPr/>
          <p:nvPr/>
        </p:nvSpPr>
        <p:spPr>
          <a:xfrm>
            <a:off x="667049" y="3929073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1</a:t>
            </a:r>
          </a:p>
        </p:txBody>
      </p:sp>
      <p:sp>
        <p:nvSpPr>
          <p:cNvPr id="14" name="Скругленный прямоугольник 23">
            <a:extLst>
              <a:ext uri="{FF2B5EF4-FFF2-40B4-BE49-F238E27FC236}">
                <a16:creationId xmlns:a16="http://schemas.microsoft.com/office/drawing/2014/main" id="{80C4A3E8-24BD-42BD-9050-482758FBC575}"/>
              </a:ext>
            </a:extLst>
          </p:cNvPr>
          <p:cNvSpPr/>
          <p:nvPr/>
        </p:nvSpPr>
        <p:spPr>
          <a:xfrm>
            <a:off x="667049" y="1062927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5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23">
            <a:extLst>
              <a:ext uri="{FF2B5EF4-FFF2-40B4-BE49-F238E27FC236}">
                <a16:creationId xmlns:a16="http://schemas.microsoft.com/office/drawing/2014/main" id="{33B20891-C994-4A03-B1F7-F1C03BF2EBB4}"/>
              </a:ext>
            </a:extLst>
          </p:cNvPr>
          <p:cNvSpPr/>
          <p:nvPr/>
        </p:nvSpPr>
        <p:spPr>
          <a:xfrm>
            <a:off x="668526" y="2496000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3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23">
            <a:extLst>
              <a:ext uri="{FF2B5EF4-FFF2-40B4-BE49-F238E27FC236}">
                <a16:creationId xmlns:a16="http://schemas.microsoft.com/office/drawing/2014/main" id="{09F8148E-E961-4644-9D11-11E3100947F5}"/>
              </a:ext>
            </a:extLst>
          </p:cNvPr>
          <p:cNvSpPr/>
          <p:nvPr/>
        </p:nvSpPr>
        <p:spPr>
          <a:xfrm>
            <a:off x="667049" y="1779463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4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23">
            <a:extLst>
              <a:ext uri="{FF2B5EF4-FFF2-40B4-BE49-F238E27FC236}">
                <a16:creationId xmlns:a16="http://schemas.microsoft.com/office/drawing/2014/main" id="{66991653-4415-49CE-90E8-E385D1DE4114}"/>
              </a:ext>
            </a:extLst>
          </p:cNvPr>
          <p:cNvSpPr/>
          <p:nvPr/>
        </p:nvSpPr>
        <p:spPr>
          <a:xfrm>
            <a:off x="667049" y="3212536"/>
            <a:ext cx="1242138" cy="46872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bg1"/>
                </a:solidFill>
              </a:rPr>
              <a:t>Версия </a:t>
            </a:r>
            <a:r>
              <a:rPr lang="en-US" sz="1050" dirty="0">
                <a:solidFill>
                  <a:schemeClr val="bg1"/>
                </a:solidFill>
              </a:rPr>
              <a:t>2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24">
            <a:extLst>
              <a:ext uri="{FF2B5EF4-FFF2-40B4-BE49-F238E27FC236}">
                <a16:creationId xmlns:a16="http://schemas.microsoft.com/office/drawing/2014/main" id="{8DE314BE-CF78-457F-A899-7A921B4C4E14}"/>
              </a:ext>
            </a:extLst>
          </p:cNvPr>
          <p:cNvSpPr/>
          <p:nvPr/>
        </p:nvSpPr>
        <p:spPr>
          <a:xfrm>
            <a:off x="2204749" y="1062927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20" name="Скругленный прямоугольник 23">
            <a:extLst>
              <a:ext uri="{FF2B5EF4-FFF2-40B4-BE49-F238E27FC236}">
                <a16:creationId xmlns:a16="http://schemas.microsoft.com/office/drawing/2014/main" id="{5E86579C-B38D-4843-B37F-E29AF67B25F0}"/>
              </a:ext>
            </a:extLst>
          </p:cNvPr>
          <p:cNvSpPr/>
          <p:nvPr/>
        </p:nvSpPr>
        <p:spPr>
          <a:xfrm>
            <a:off x="2528785" y="1152497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21" name="Скругленный прямоугольник 23">
            <a:extLst>
              <a:ext uri="{FF2B5EF4-FFF2-40B4-BE49-F238E27FC236}">
                <a16:creationId xmlns:a16="http://schemas.microsoft.com/office/drawing/2014/main" id="{CD10C329-C2B3-498F-B008-CC5A49376091}"/>
              </a:ext>
            </a:extLst>
          </p:cNvPr>
          <p:cNvSpPr/>
          <p:nvPr/>
        </p:nvSpPr>
        <p:spPr>
          <a:xfrm>
            <a:off x="3716917" y="1152497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Б</a:t>
            </a:r>
          </a:p>
        </p:txBody>
      </p:sp>
      <p:sp>
        <p:nvSpPr>
          <p:cNvPr id="22" name="Скругленный прямоугольник 23">
            <a:extLst>
              <a:ext uri="{FF2B5EF4-FFF2-40B4-BE49-F238E27FC236}">
                <a16:creationId xmlns:a16="http://schemas.microsoft.com/office/drawing/2014/main" id="{D3C3020D-A942-44C4-86D0-4C08B5B049E4}"/>
              </a:ext>
            </a:extLst>
          </p:cNvPr>
          <p:cNvSpPr/>
          <p:nvPr/>
        </p:nvSpPr>
        <p:spPr>
          <a:xfrm>
            <a:off x="4905049" y="1152497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В</a:t>
            </a:r>
          </a:p>
        </p:txBody>
      </p:sp>
      <p:sp>
        <p:nvSpPr>
          <p:cNvPr id="27" name="Скругленный прямоугольник 24">
            <a:extLst>
              <a:ext uri="{FF2B5EF4-FFF2-40B4-BE49-F238E27FC236}">
                <a16:creationId xmlns:a16="http://schemas.microsoft.com/office/drawing/2014/main" id="{E271CE2B-F854-463E-959F-9E17DA2E6DD0}"/>
              </a:ext>
            </a:extLst>
          </p:cNvPr>
          <p:cNvSpPr/>
          <p:nvPr/>
        </p:nvSpPr>
        <p:spPr>
          <a:xfrm>
            <a:off x="2204749" y="1779463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28" name="Скругленный прямоугольник 23">
            <a:extLst>
              <a:ext uri="{FF2B5EF4-FFF2-40B4-BE49-F238E27FC236}">
                <a16:creationId xmlns:a16="http://schemas.microsoft.com/office/drawing/2014/main" id="{05D76DDA-B3E9-45BE-A6B0-4DCB2FB36041}"/>
              </a:ext>
            </a:extLst>
          </p:cNvPr>
          <p:cNvSpPr/>
          <p:nvPr/>
        </p:nvSpPr>
        <p:spPr>
          <a:xfrm>
            <a:off x="2528785" y="1869034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29" name="Скругленный прямоугольник 23">
            <a:extLst>
              <a:ext uri="{FF2B5EF4-FFF2-40B4-BE49-F238E27FC236}">
                <a16:creationId xmlns:a16="http://schemas.microsoft.com/office/drawing/2014/main" id="{CF8801E0-255F-427A-86BC-1C0AB785B988}"/>
              </a:ext>
            </a:extLst>
          </p:cNvPr>
          <p:cNvSpPr/>
          <p:nvPr/>
        </p:nvSpPr>
        <p:spPr>
          <a:xfrm>
            <a:off x="3716917" y="1869034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Б</a:t>
            </a:r>
          </a:p>
        </p:txBody>
      </p:sp>
      <p:sp>
        <p:nvSpPr>
          <p:cNvPr id="30" name="Скругленный прямоугольник 23">
            <a:extLst>
              <a:ext uri="{FF2B5EF4-FFF2-40B4-BE49-F238E27FC236}">
                <a16:creationId xmlns:a16="http://schemas.microsoft.com/office/drawing/2014/main" id="{434640DE-3A84-4029-8555-CF29D179251C}"/>
              </a:ext>
            </a:extLst>
          </p:cNvPr>
          <p:cNvSpPr/>
          <p:nvPr/>
        </p:nvSpPr>
        <p:spPr>
          <a:xfrm>
            <a:off x="4905049" y="1869034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В</a:t>
            </a:r>
          </a:p>
        </p:txBody>
      </p:sp>
      <p:sp>
        <p:nvSpPr>
          <p:cNvPr id="31" name="Скругленный прямоугольник 24">
            <a:extLst>
              <a:ext uri="{FF2B5EF4-FFF2-40B4-BE49-F238E27FC236}">
                <a16:creationId xmlns:a16="http://schemas.microsoft.com/office/drawing/2014/main" id="{C94A43F5-0B35-4562-B226-9FD2E7896206}"/>
              </a:ext>
            </a:extLst>
          </p:cNvPr>
          <p:cNvSpPr/>
          <p:nvPr/>
        </p:nvSpPr>
        <p:spPr>
          <a:xfrm>
            <a:off x="2204749" y="2499364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2" name="Скругленный прямоугольник 23">
            <a:extLst>
              <a:ext uri="{FF2B5EF4-FFF2-40B4-BE49-F238E27FC236}">
                <a16:creationId xmlns:a16="http://schemas.microsoft.com/office/drawing/2014/main" id="{9EA4EC6B-1D8C-405E-8905-4A1F0D69493C}"/>
              </a:ext>
            </a:extLst>
          </p:cNvPr>
          <p:cNvSpPr/>
          <p:nvPr/>
        </p:nvSpPr>
        <p:spPr>
          <a:xfrm>
            <a:off x="2528785" y="2588934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33" name="Скругленный прямоугольник 23">
            <a:extLst>
              <a:ext uri="{FF2B5EF4-FFF2-40B4-BE49-F238E27FC236}">
                <a16:creationId xmlns:a16="http://schemas.microsoft.com/office/drawing/2014/main" id="{9DE7EB94-30DB-4E64-8DF3-1531A8FF8CF0}"/>
              </a:ext>
            </a:extLst>
          </p:cNvPr>
          <p:cNvSpPr/>
          <p:nvPr/>
        </p:nvSpPr>
        <p:spPr>
          <a:xfrm>
            <a:off x="3716917" y="2588934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Б</a:t>
            </a:r>
          </a:p>
        </p:txBody>
      </p:sp>
      <p:sp>
        <p:nvSpPr>
          <p:cNvPr id="34" name="Скругленный прямоугольник 23">
            <a:extLst>
              <a:ext uri="{FF2B5EF4-FFF2-40B4-BE49-F238E27FC236}">
                <a16:creationId xmlns:a16="http://schemas.microsoft.com/office/drawing/2014/main" id="{25F8005C-1013-477D-A19C-5DEE7AD9C320}"/>
              </a:ext>
            </a:extLst>
          </p:cNvPr>
          <p:cNvSpPr/>
          <p:nvPr/>
        </p:nvSpPr>
        <p:spPr>
          <a:xfrm>
            <a:off x="4905049" y="2588934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В</a:t>
            </a:r>
          </a:p>
        </p:txBody>
      </p:sp>
      <p:sp>
        <p:nvSpPr>
          <p:cNvPr id="35" name="Скругленный прямоугольник 24">
            <a:extLst>
              <a:ext uri="{FF2B5EF4-FFF2-40B4-BE49-F238E27FC236}">
                <a16:creationId xmlns:a16="http://schemas.microsoft.com/office/drawing/2014/main" id="{70EE3CB1-CDB5-427D-9148-E78126EF4C87}"/>
              </a:ext>
            </a:extLst>
          </p:cNvPr>
          <p:cNvSpPr/>
          <p:nvPr/>
        </p:nvSpPr>
        <p:spPr>
          <a:xfrm>
            <a:off x="2204749" y="3210755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36" name="Скругленный прямоугольник 23">
            <a:extLst>
              <a:ext uri="{FF2B5EF4-FFF2-40B4-BE49-F238E27FC236}">
                <a16:creationId xmlns:a16="http://schemas.microsoft.com/office/drawing/2014/main" id="{19620A8C-154D-49B6-81A9-55821FFDD719}"/>
              </a:ext>
            </a:extLst>
          </p:cNvPr>
          <p:cNvSpPr/>
          <p:nvPr/>
        </p:nvSpPr>
        <p:spPr>
          <a:xfrm>
            <a:off x="2528785" y="3300325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37" name="Скругленный прямоугольник 23">
            <a:extLst>
              <a:ext uri="{FF2B5EF4-FFF2-40B4-BE49-F238E27FC236}">
                <a16:creationId xmlns:a16="http://schemas.microsoft.com/office/drawing/2014/main" id="{7E20DEEB-26E0-4B85-AE05-6344B854B4DA}"/>
              </a:ext>
            </a:extLst>
          </p:cNvPr>
          <p:cNvSpPr/>
          <p:nvPr/>
        </p:nvSpPr>
        <p:spPr>
          <a:xfrm>
            <a:off x="3716917" y="3300325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Б</a:t>
            </a:r>
          </a:p>
        </p:txBody>
      </p:sp>
      <p:sp>
        <p:nvSpPr>
          <p:cNvPr id="38" name="Скругленный прямоугольник 23">
            <a:extLst>
              <a:ext uri="{FF2B5EF4-FFF2-40B4-BE49-F238E27FC236}">
                <a16:creationId xmlns:a16="http://schemas.microsoft.com/office/drawing/2014/main" id="{43C8148E-6413-454C-AEBE-0C6B816E84E3}"/>
              </a:ext>
            </a:extLst>
          </p:cNvPr>
          <p:cNvSpPr/>
          <p:nvPr/>
        </p:nvSpPr>
        <p:spPr>
          <a:xfrm>
            <a:off x="4905049" y="3300325"/>
            <a:ext cx="918102" cy="289580"/>
          </a:xfrm>
          <a:prstGeom prst="roundRect">
            <a:avLst/>
          </a:prstGeom>
          <a:solidFill>
            <a:srgbClr val="FFC000"/>
          </a:solidFill>
          <a:ln w="19050">
            <a:solidFill>
              <a:srgbClr val="C0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В</a:t>
            </a:r>
          </a:p>
        </p:txBody>
      </p:sp>
      <p:sp>
        <p:nvSpPr>
          <p:cNvPr id="39" name="Скругленный прямоугольник 24">
            <a:extLst>
              <a:ext uri="{FF2B5EF4-FFF2-40B4-BE49-F238E27FC236}">
                <a16:creationId xmlns:a16="http://schemas.microsoft.com/office/drawing/2014/main" id="{0DA37C08-E2F8-45F9-BB64-2210BDF54603}"/>
              </a:ext>
            </a:extLst>
          </p:cNvPr>
          <p:cNvSpPr/>
          <p:nvPr/>
        </p:nvSpPr>
        <p:spPr>
          <a:xfrm>
            <a:off x="2204749" y="3929073"/>
            <a:ext cx="3942438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sp>
        <p:nvSpPr>
          <p:cNvPr id="40" name="Скругленный прямоугольник 23">
            <a:extLst>
              <a:ext uri="{FF2B5EF4-FFF2-40B4-BE49-F238E27FC236}">
                <a16:creationId xmlns:a16="http://schemas.microsoft.com/office/drawing/2014/main" id="{CB621112-9620-4822-B1C3-3EF5BE6558C0}"/>
              </a:ext>
            </a:extLst>
          </p:cNvPr>
          <p:cNvSpPr/>
          <p:nvPr/>
        </p:nvSpPr>
        <p:spPr>
          <a:xfrm>
            <a:off x="2528785" y="4018643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А</a:t>
            </a:r>
          </a:p>
        </p:txBody>
      </p:sp>
      <p:sp>
        <p:nvSpPr>
          <p:cNvPr id="41" name="Скругленный прямоугольник 23">
            <a:extLst>
              <a:ext uri="{FF2B5EF4-FFF2-40B4-BE49-F238E27FC236}">
                <a16:creationId xmlns:a16="http://schemas.microsoft.com/office/drawing/2014/main" id="{DD0BC457-0080-4A07-B646-36AECF6F48A5}"/>
              </a:ext>
            </a:extLst>
          </p:cNvPr>
          <p:cNvSpPr/>
          <p:nvPr/>
        </p:nvSpPr>
        <p:spPr>
          <a:xfrm>
            <a:off x="3716917" y="4018643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Б</a:t>
            </a:r>
          </a:p>
        </p:txBody>
      </p:sp>
      <p:sp>
        <p:nvSpPr>
          <p:cNvPr id="42" name="Скругленный прямоугольник 23">
            <a:extLst>
              <a:ext uri="{FF2B5EF4-FFF2-40B4-BE49-F238E27FC236}">
                <a16:creationId xmlns:a16="http://schemas.microsoft.com/office/drawing/2014/main" id="{0D2BB49A-6ECF-422F-B5B7-1CBDBE0A8E90}"/>
              </a:ext>
            </a:extLst>
          </p:cNvPr>
          <p:cNvSpPr/>
          <p:nvPr/>
        </p:nvSpPr>
        <p:spPr>
          <a:xfrm>
            <a:off x="4905049" y="4018643"/>
            <a:ext cx="918102" cy="289580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C0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Файл В</a:t>
            </a:r>
          </a:p>
        </p:txBody>
      </p: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B2B6E784-E4B4-4669-A60E-15BBACA5124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6147187" y="2013824"/>
            <a:ext cx="973088" cy="716535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40B44483-E331-47F0-9272-2133E0AC280E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6147187" y="2730361"/>
            <a:ext cx="973088" cy="336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D780937-3E83-4834-A9CA-9FF7500F907B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47187" y="1297288"/>
            <a:ext cx="973088" cy="1433072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6952F8B2-C538-4D9D-B67F-4E440EC22AC1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6147187" y="2730360"/>
            <a:ext cx="973088" cy="714756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E8C988BE-FC17-4928-A17B-7834ED5B212D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6147187" y="2733725"/>
            <a:ext cx="973088" cy="1429709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24">
            <a:extLst>
              <a:ext uri="{FF2B5EF4-FFF2-40B4-BE49-F238E27FC236}">
                <a16:creationId xmlns:a16="http://schemas.microsoft.com/office/drawing/2014/main" id="{2048F11D-CA16-428A-91CA-C6617AAF5FB5}"/>
              </a:ext>
            </a:extLst>
          </p:cNvPr>
          <p:cNvSpPr/>
          <p:nvPr/>
        </p:nvSpPr>
        <p:spPr>
          <a:xfrm>
            <a:off x="7125952" y="2496000"/>
            <a:ext cx="1190960" cy="46872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Коммиты</a:t>
            </a:r>
          </a:p>
        </p:txBody>
      </p:sp>
      <p:sp>
        <p:nvSpPr>
          <p:cNvPr id="43" name="Google Shape;187;p25">
            <a:extLst>
              <a:ext uri="{FF2B5EF4-FFF2-40B4-BE49-F238E27FC236}">
                <a16:creationId xmlns:a16="http://schemas.microsoft.com/office/drawing/2014/main" id="{3DB51D91-C374-45B0-8D48-BE905C8AEB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Git. </a:t>
            </a:r>
            <a:r>
              <a:rPr lang="ru-RU" dirty="0"/>
              <a:t>Основной принцип хранения </a:t>
            </a:r>
            <a:endParaRPr lang="ru-RU"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191;p25">
            <a:extLst>
              <a:ext uri="{FF2B5EF4-FFF2-40B4-BE49-F238E27FC236}">
                <a16:creationId xmlns:a16="http://schemas.microsoft.com/office/drawing/2014/main" id="{6126CE95-4F8C-4C80-8032-D3BD49DE9164}"/>
              </a:ext>
            </a:extLst>
          </p:cNvPr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47" name="Google Shape;192;p25">
            <a:extLst>
              <a:ext uri="{FF2B5EF4-FFF2-40B4-BE49-F238E27FC236}">
                <a16:creationId xmlns:a16="http://schemas.microsoft.com/office/drawing/2014/main" id="{F72C14B9-2AE1-4A8F-92EE-0BD9A57ED814}"/>
              </a:ext>
            </a:extLst>
          </p:cNvPr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8" name="Google Shape;193;p25">
            <a:extLst>
              <a:ext uri="{FF2B5EF4-FFF2-40B4-BE49-F238E27FC236}">
                <a16:creationId xmlns:a16="http://schemas.microsoft.com/office/drawing/2014/main" id="{E2E1A163-3669-4EDC-AFD1-91770C3E828E}"/>
              </a:ext>
            </a:extLst>
          </p:cNvPr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8678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73" grpId="0" animBg="1"/>
    </p:bld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504</Words>
  <Application>Microsoft Office PowerPoint</Application>
  <PresentationFormat>Произвольный</PresentationFormat>
  <Paragraphs>133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Noto Sans Symbols</vt:lpstr>
      <vt:lpstr>4_Оформление по умолчанию</vt:lpstr>
      <vt:lpstr>6_Оформление по умолчанию</vt:lpstr>
      <vt:lpstr>9_Оформление по умолчанию</vt:lpstr>
      <vt:lpstr>Круглый стол секции «»</vt:lpstr>
      <vt:lpstr>1C:EDT – среда разработки</vt:lpstr>
      <vt:lpstr>Поддержка учебных версий</vt:lpstr>
      <vt:lpstr>Актуальные новости новинок 1С</vt:lpstr>
      <vt:lpstr>Материалы секций</vt:lpstr>
      <vt:lpstr>СИСТЕМА КОНТРОЛЯ ВЕРСИЙ</vt:lpstr>
      <vt:lpstr>ЦЕНТРАЛИЗОВАННЫЕ СКВ</vt:lpstr>
      <vt:lpstr>ДЕЦЕНТРАЛИЗОВАННЫЕ СКВ</vt:lpstr>
      <vt:lpstr>Git. Основной принцип хранения </vt:lpstr>
      <vt:lpstr>Git. Основной принцип хранения </vt:lpstr>
      <vt:lpstr>GIT. Механизм веток</vt:lpstr>
      <vt:lpstr>Групповая разработка в GIT</vt:lpstr>
      <vt:lpstr>Мониторинг успеваемости</vt:lpstr>
      <vt:lpstr>Бесплатные ролики по 1C:EDT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Алексей Прокуровский</dc:creator>
  <cp:lastModifiedBy>Мастер-класс</cp:lastModifiedBy>
  <cp:revision>25</cp:revision>
  <dcterms:modified xsi:type="dcterms:W3CDTF">2023-01-31T13:51:01Z</dcterms:modified>
</cp:coreProperties>
</file>